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8" r:id="rId2"/>
    <p:sldId id="256" r:id="rId3"/>
    <p:sldId id="271" r:id="rId4"/>
    <p:sldId id="269" r:id="rId5"/>
    <p:sldId id="273" r:id="rId6"/>
    <p:sldId id="267" r:id="rId7"/>
    <p:sldId id="266" r:id="rId8"/>
    <p:sldId id="274" r:id="rId9"/>
    <p:sldId id="287" r:id="rId10"/>
    <p:sldId id="288" r:id="rId11"/>
    <p:sldId id="283" r:id="rId12"/>
    <p:sldId id="286" r:id="rId1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04" d="100"/>
          <a:sy n="104" d="100"/>
        </p:scale>
        <p:origin x="1194" y="96"/>
      </p:cViewPr>
      <p:guideLst/>
    </p:cSldViewPr>
  </p:slideViewPr>
  <p:notesTextViewPr>
    <p:cViewPr>
      <p:scale>
        <a:sx n="1" d="1"/>
        <a:sy n="1" d="1"/>
      </p:scale>
      <p:origin x="0" y="-666"/>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7BA60C2-E031-4D8F-93E0-0FCCB1E9C0A5}" type="datetimeFigureOut">
              <a:rPr lang="en-US" smtClean="0"/>
              <a:t>4/14/2025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4708" indent="-174708">
              <a:buFontTx/>
              <a:buChar char="-"/>
            </a:pPr>
            <a:r>
              <a:rPr lang="en-US" dirty="0"/>
              <a:t>Make sure VM is started and cleared (cloud.google.com)</a:t>
            </a:r>
          </a:p>
          <a:p>
            <a:pPr marL="174708" indent="-174708">
              <a:buFontTx/>
              <a:buChar char="-"/>
            </a:pPr>
            <a:r>
              <a:rPr lang="en-US" dirty="0"/>
              <a:t>Login to VM and run ~/apps/open-source-success-presentation/webapp/clear-docker.sh</a:t>
            </a:r>
          </a:p>
          <a:p>
            <a:pPr marL="174708" indent="-174708">
              <a:buFontTx/>
              <a:buChar char="-"/>
            </a:pPr>
            <a:r>
              <a:rPr lang="en-US" dirty="0"/>
              <a:t>Start WSL ssh key agent:  eval `ssh-agent -s`</a:t>
            </a:r>
          </a:p>
          <a:p>
            <a:pPr marL="174708" indent="-174708">
              <a:buFontTx/>
              <a:buChar char="-"/>
            </a:pPr>
            <a:r>
              <a:rPr lang="en-US" dirty="0"/>
              <a:t>Add SSH key to agent:  ssh-add</a:t>
            </a:r>
          </a:p>
          <a:p>
            <a:pPr marL="174708" indent="-174708">
              <a:buFontTx/>
              <a:buChar char="-"/>
            </a:pPr>
            <a:r>
              <a:rPr lang="en-US" dirty="0"/>
              <a:t>Test ./webapp/publish.sh</a:t>
            </a:r>
          </a:p>
          <a:p>
            <a:pPr marL="174708" indent="-174708" defTabSz="931774">
              <a:buFontTx/>
              <a:buChar char="-"/>
              <a:defRPr/>
            </a:pPr>
            <a:r>
              <a:rPr lang="en-US" dirty="0"/>
              <a:t>Test connection to http://5.tcp.ngrok.io:24138/ (Should work)</a:t>
            </a:r>
          </a:p>
          <a:p>
            <a:pPr marL="174708" indent="-174708" defTabSz="931774">
              <a:buFontTx/>
              <a:buChar char="-"/>
              <a:defRPr/>
            </a:pPr>
            <a:r>
              <a:rPr lang="en-US" dirty="0"/>
              <a:t>Run ~/apps/open-source-success-presentation/webapp/clear-docker.sh on the VM again</a:t>
            </a:r>
          </a:p>
          <a:p>
            <a:pPr marL="174708" indent="-174708" defTabSz="931774">
              <a:buFontTx/>
              <a:buChar char="-"/>
              <a:defRPr/>
            </a:pPr>
            <a:r>
              <a:rPr lang="en-US" dirty="0"/>
              <a:t>Test connection to http://5.tcp.ngrok.io:24138/ ( Should not work)</a:t>
            </a:r>
          </a:p>
          <a:p>
            <a:pPr marL="174708" indent="-174708" defTabSz="931774">
              <a:buFontTx/>
              <a:buChar char="-"/>
              <a:defRPr/>
            </a:pPr>
            <a:r>
              <a:rPr lang="en-US" dirty="0"/>
              <a:t>Pull up local WSL project in Explorer</a:t>
            </a:r>
          </a:p>
          <a:p>
            <a:pPr marL="174708" indent="-174708" defTabSz="931774">
              <a:buFontTx/>
              <a:buChar char="-"/>
              <a:defRPr/>
            </a:pPr>
            <a:r>
              <a:rPr lang="en-US" dirty="0"/>
              <a:t>Make sure ./ping/app and ./</a:t>
            </a:r>
            <a:r>
              <a:rPr lang="en-US" dirty="0" err="1"/>
              <a:t>gpu</a:t>
            </a:r>
            <a:r>
              <a:rPr lang="en-US"/>
              <a:t>/app </a:t>
            </a:r>
            <a:r>
              <a:rPr lang="en-US" dirty="0"/>
              <a:t>is removed </a:t>
            </a:r>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2ED65-047F-B9DC-0048-3A4AB411C0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00BDD3-E9DB-15A5-1D74-3BB4AEF38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60C9C7-5E47-40AD-994F-C601A2DEC7B0}"/>
              </a:ext>
            </a:extLst>
          </p:cNvPr>
          <p:cNvSpPr>
            <a:spLocks noGrp="1"/>
          </p:cNvSpPr>
          <p:nvPr>
            <p:ph type="body" idx="1"/>
          </p:nvPr>
        </p:nvSpPr>
        <p:spPr/>
        <p:txBody>
          <a:bodyPr/>
          <a:lstStyle/>
          <a:p>
            <a:r>
              <a:rPr lang="en-US" dirty="0"/>
              <a:t>Show ./gpu/app.py</a:t>
            </a:r>
          </a:p>
          <a:p>
            <a:r>
              <a:rPr lang="en-US" dirty="0"/>
              <a:t>Show ./gpu/app.sh</a:t>
            </a:r>
          </a:p>
          <a:p>
            <a:r>
              <a:rPr lang="en-US" dirty="0"/>
              <a:t>Show ./gpu/entrypoint.sh</a:t>
            </a:r>
          </a:p>
          <a:p>
            <a:r>
              <a:rPr lang="en-US" dirty="0"/>
              <a:t>Show ./gpu/loop.sh</a:t>
            </a:r>
          </a:p>
          <a:p>
            <a:r>
              <a:rPr lang="en-US" dirty="0"/>
              <a:t>Show ./</a:t>
            </a:r>
            <a:r>
              <a:rPr lang="en-US" dirty="0" err="1"/>
              <a:t>gpu</a:t>
            </a:r>
            <a:r>
              <a:rPr lang="en-US" dirty="0"/>
              <a:t>/</a:t>
            </a:r>
            <a:r>
              <a:rPr lang="en-US" dirty="0" err="1"/>
              <a:t>Dockerfile</a:t>
            </a:r>
            <a:endParaRPr lang="en-US" dirty="0"/>
          </a:p>
          <a:p>
            <a:r>
              <a:rPr lang="en-US" dirty="0"/>
              <a:t>Show ./</a:t>
            </a:r>
            <a:r>
              <a:rPr lang="en-US" dirty="0" err="1"/>
              <a:t>gpu</a:t>
            </a:r>
            <a:r>
              <a:rPr lang="en-US" dirty="0"/>
              <a:t>/docker-</a:t>
            </a:r>
            <a:r>
              <a:rPr lang="en-US" dirty="0" err="1"/>
              <a:t>compose.yml</a:t>
            </a:r>
            <a:endParaRPr lang="en-US" dirty="0"/>
          </a:p>
        </p:txBody>
      </p:sp>
      <p:sp>
        <p:nvSpPr>
          <p:cNvPr id="4" name="Slide Number Placeholder 3">
            <a:extLst>
              <a:ext uri="{FF2B5EF4-FFF2-40B4-BE49-F238E27FC236}">
                <a16:creationId xmlns:a16="http://schemas.microsoft.com/office/drawing/2014/main" id="{ED3667E6-1CAF-BC42-9E1C-431689E77B87}"/>
              </a:ext>
            </a:extLst>
          </p:cNvPr>
          <p:cNvSpPr>
            <a:spLocks noGrp="1"/>
          </p:cNvSpPr>
          <p:nvPr>
            <p:ph type="sldNum" sz="quarter" idx="5"/>
          </p:nvPr>
        </p:nvSpPr>
        <p:spPr/>
        <p:txBody>
          <a:bodyPr/>
          <a:lstStyle/>
          <a:p>
            <a:pPr defTabSz="931774">
              <a:defRPr/>
            </a:pPr>
            <a:fld id="{B8AB32C4-2C06-413F-863C-DD0BEC590BAF}" type="slidenum">
              <a:rPr lang="en-US">
                <a:solidFill>
                  <a:prstClr val="black"/>
                </a:solidFill>
                <a:latin typeface="Aptos" panose="02110004020202020204"/>
              </a:rPr>
              <a:pPr defTabSz="931774">
                <a:defRPr/>
              </a:pPr>
              <a:t>10</a:t>
            </a:fld>
            <a:endParaRPr lang="en-US">
              <a:solidFill>
                <a:prstClr val="black"/>
              </a:solidFill>
              <a:latin typeface="Aptos" panose="02110004020202020204"/>
            </a:endParaRPr>
          </a:p>
        </p:txBody>
      </p:sp>
    </p:spTree>
    <p:extLst>
      <p:ext uri="{BB962C8B-B14F-4D97-AF65-F5344CB8AC3E}">
        <p14:creationId xmlns:p14="http://schemas.microsoft.com/office/powerpoint/2010/main" val="228442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12</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4708" indent="-174708">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Open Ubuntu WSL</a:t>
            </a:r>
          </a:p>
          <a:p>
            <a:pPr defTabSz="931774">
              <a:defRPr/>
            </a:pPr>
            <a:endParaRPr lang="en-US" dirty="0"/>
          </a:p>
          <a:p>
            <a:pPr defTabSz="931774">
              <a:defRPr/>
            </a:pPr>
            <a:r>
              <a:rPr lang="en-US" dirty="0"/>
              <a:t>CMD:  </a:t>
            </a:r>
            <a:r>
              <a:rPr lang="en-US" b="0" i="0" dirty="0">
                <a:solidFill>
                  <a:srgbClr val="001D35"/>
                </a:solidFill>
                <a:effectLst/>
                <a:latin typeface="Courier New" panose="02070309020205020404" pitchFamily="49" charset="0"/>
              </a:rPr>
              <a:t>cat /</a:t>
            </a:r>
            <a:r>
              <a:rPr lang="en-US" b="0" i="0" dirty="0" err="1">
                <a:solidFill>
                  <a:srgbClr val="001D35"/>
                </a:solidFill>
                <a:effectLst/>
                <a:latin typeface="Courier New" panose="02070309020205020404" pitchFamily="49" charset="0"/>
              </a:rPr>
              <a:t>etc</a:t>
            </a:r>
            <a:r>
              <a:rPr lang="en-US" b="0" i="0" dirty="0">
                <a:solidFill>
                  <a:srgbClr val="001D35"/>
                </a:solidFill>
                <a:effectLst/>
                <a:latin typeface="Courier New" panose="02070309020205020404" pitchFamily="49" charset="0"/>
              </a:rPr>
              <a:t>/</a:t>
            </a:r>
            <a:r>
              <a:rPr lang="en-US" b="0" i="0" dirty="0" err="1">
                <a:solidFill>
                  <a:srgbClr val="001D35"/>
                </a:solidFill>
                <a:effectLst/>
                <a:latin typeface="Courier New" panose="02070309020205020404" pitchFamily="49" charset="0"/>
              </a:rPr>
              <a:t>os</a:t>
            </a:r>
            <a:r>
              <a:rPr lang="en-US" b="0" i="0" dirty="0">
                <a:solidFill>
                  <a:srgbClr val="001D35"/>
                </a:solidFill>
                <a:effectLst/>
                <a:latin typeface="Courier New" panose="02070309020205020404" pitchFamily="49" charset="0"/>
              </a:rPr>
              <a:t>-release</a:t>
            </a:r>
            <a:endParaRPr lang="en-US" dirty="0"/>
          </a:p>
          <a:p>
            <a:pPr defTabSz="931774">
              <a:defRPr/>
            </a:pPr>
            <a:r>
              <a:rPr lang="en-US" dirty="0"/>
              <a:t>CMD: chromium </a:t>
            </a:r>
          </a:p>
          <a:p>
            <a:pPr defTabSz="931774">
              <a:defRPr/>
            </a:pPr>
            <a:endParaRPr lang="en-US" dirty="0"/>
          </a:p>
          <a:p>
            <a:pPr defTabSz="931774">
              <a:defRPr/>
            </a:pPr>
            <a:endParaRPr lang="en-US" dirty="0"/>
          </a:p>
          <a:p>
            <a:pPr defTabSz="931774">
              <a:defRPr/>
            </a:pPr>
            <a:r>
              <a:rPr lang="en-US" dirty="0"/>
              <a:t>https://www.meetup.com/csopensource/</a:t>
            </a:r>
          </a:p>
          <a:p>
            <a:pPr defTabSz="931774">
              <a:defRPr/>
            </a:pPr>
            <a:r>
              <a:rPr lang="en-US" dirty="0"/>
              <a:t>https://www.meetup.com/colorado-springs-sql-server-users-group/</a:t>
            </a:r>
          </a:p>
          <a:p>
            <a:endParaRPr lang="en-US" dirty="0"/>
          </a:p>
          <a:p>
            <a:r>
              <a:rPr lang="en-US" dirty="0"/>
              <a:t>Demo drag and drop from Windows</a:t>
            </a:r>
          </a:p>
          <a:p>
            <a:endParaRPr lang="en-US" dirty="0"/>
          </a:p>
          <a:p>
            <a:r>
              <a:rPr lang="en-US" dirty="0"/>
              <a:t>Demo Docker Desktop (Windows)</a:t>
            </a:r>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721752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./ping/start.sh</a:t>
            </a:r>
          </a:p>
          <a:p>
            <a:r>
              <a:rPr lang="en-US" dirty="0"/>
              <a:t>Show ./ping/docker-</a:t>
            </a:r>
            <a:r>
              <a:rPr lang="en-US" dirty="0" err="1"/>
              <a:t>compose.yml</a:t>
            </a:r>
            <a:endParaRPr lang="en-US" dirty="0"/>
          </a:p>
          <a:p>
            <a:r>
              <a:rPr lang="en-US" dirty="0"/>
              <a:t>Show ./ping/</a:t>
            </a:r>
            <a:r>
              <a:rPr lang="en-US" dirty="0" err="1"/>
              <a:t>Dockerfile</a:t>
            </a:r>
            <a:endParaRPr lang="en-US" dirty="0"/>
          </a:p>
          <a:p>
            <a:endParaRPr lang="en-US" dirty="0"/>
          </a:p>
          <a:p>
            <a:r>
              <a:rPr lang="en-US" dirty="0"/>
              <a:t>Run ./ping/start.sh</a:t>
            </a:r>
          </a:p>
          <a:p>
            <a:r>
              <a:rPr lang="en-US" dirty="0"/>
              <a:t>Log demo in ./ping/app/logs</a:t>
            </a:r>
          </a:p>
          <a:p>
            <a:r>
              <a:rPr lang="en-US" dirty="0"/>
              <a:t>Python Virtual environments, dependency management like </a:t>
            </a:r>
            <a:r>
              <a:rPr lang="en-US" dirty="0" err="1"/>
              <a:t>npm</a:t>
            </a:r>
            <a:r>
              <a:rPr lang="en-US" dirty="0"/>
              <a:t> or go mod</a:t>
            </a:r>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32943" indent="-232943">
              <a:buAutoNum type="arabicPeriod"/>
            </a:pPr>
            <a:r>
              <a:rPr lang="en-US" dirty="0"/>
              <a:t>./webapp/start-db.sh</a:t>
            </a:r>
          </a:p>
          <a:p>
            <a:pPr marL="232943" indent="-232943">
              <a:buAutoNum type="arabicPeriod"/>
            </a:pPr>
            <a:r>
              <a:rPr lang="en-US" dirty="0"/>
              <a:t>python app.py</a:t>
            </a:r>
          </a:p>
          <a:p>
            <a:pPr marL="232943" indent="-232943">
              <a:buAutoNum type="arabicPeriod"/>
            </a:pPr>
            <a:r>
              <a:rPr lang="en-US" dirty="0"/>
              <a:t>Demo </a:t>
            </a:r>
            <a:r>
              <a:rPr lang="en-US" dirty="0" err="1"/>
              <a:t>HeidiSQL</a:t>
            </a:r>
            <a:endParaRPr lang="en-US" dirty="0"/>
          </a:p>
          <a:p>
            <a:pPr marL="232943" indent="-232943">
              <a:buAutoNum type="arabicPeriod"/>
            </a:pPr>
            <a:r>
              <a:rPr lang="en-US" dirty="0"/>
              <a:t>Kill application and demo non-persistent storage</a:t>
            </a:r>
          </a:p>
          <a:p>
            <a:pPr marL="232943" indent="-232943">
              <a:buAutoNum type="arabicPeriod"/>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8</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Show ./webapp/docker/</a:t>
            </a:r>
            <a:r>
              <a:rPr lang="en-US" dirty="0" err="1"/>
              <a:t>App_Dockerfile</a:t>
            </a:r>
            <a:endParaRPr lang="en-US" dirty="0"/>
          </a:p>
          <a:p>
            <a:r>
              <a:rPr lang="en-US" dirty="0"/>
              <a:t>Show ./webapp/docker/</a:t>
            </a:r>
            <a:r>
              <a:rPr lang="en-US" dirty="0" err="1"/>
              <a:t>DB_Dockerfile</a:t>
            </a:r>
            <a:endParaRPr lang="en-US" dirty="0"/>
          </a:p>
          <a:p>
            <a:endParaRPr lang="en-US" dirty="0"/>
          </a:p>
          <a:p>
            <a:r>
              <a:rPr lang="en-US" dirty="0"/>
              <a:t>Show ./webapp/publish.sh (Root one)</a:t>
            </a:r>
          </a:p>
          <a:p>
            <a:r>
              <a:rPr lang="en-US" dirty="0"/>
              <a:t>Show ./webapp/publish/</a:t>
            </a:r>
            <a:r>
              <a:rPr lang="en-US" dirty="0" err="1"/>
              <a:t>App_Dockerfile</a:t>
            </a:r>
            <a:endParaRPr lang="en-US" dirty="0"/>
          </a:p>
          <a:p>
            <a:r>
              <a:rPr lang="en-US" dirty="0"/>
              <a:t>Show ./webapp/publish/</a:t>
            </a:r>
            <a:r>
              <a:rPr lang="en-US" dirty="0" err="1"/>
              <a:t>DB_Dockerfile</a:t>
            </a:r>
            <a:endParaRPr lang="en-US" dirty="0"/>
          </a:p>
          <a:p>
            <a:endParaRPr lang="en-US" dirty="0"/>
          </a:p>
          <a:p>
            <a:r>
              <a:rPr lang="en-US" dirty="0"/>
              <a:t>http://5.tcp.ngrok.io:24138/</a:t>
            </a:r>
          </a:p>
          <a:p>
            <a:pPr defTabSz="931774">
              <a:defRPr/>
            </a:pPr>
            <a:r>
              <a:rPr lang="en-US" dirty="0"/>
              <a:t>http://</a:t>
            </a:r>
            <a:r>
              <a:rPr lang="en-US" b="0" dirty="0">
                <a:solidFill>
                  <a:srgbClr val="CE9178"/>
                </a:solidFill>
                <a:effectLst/>
                <a:latin typeface="Consolas" panose="020B0609020204030204" pitchFamily="49" charset="0"/>
              </a:rPr>
              <a:t>open-source-success-presentation.peaketl.com:24138</a:t>
            </a: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defTabSz="931774">
              <a:defRPr/>
            </a:pPr>
            <a:fld id="{B8AB32C4-2C06-413F-863C-DD0BEC590BAF}" type="slidenum">
              <a:rPr lang="en-US">
                <a:solidFill>
                  <a:prstClr val="black"/>
                </a:solidFill>
                <a:latin typeface="Aptos" panose="02110004020202020204"/>
              </a:rPr>
              <a:pPr defTabSz="931774">
                <a:defRPr/>
              </a:pPr>
              <a:t>9</a:t>
            </a:fld>
            <a:endParaRPr lang="en-US">
              <a:solidFill>
                <a:prstClr val="black"/>
              </a:solidFill>
              <a:latin typeface="Aptos" panose="02110004020202020204"/>
            </a:endParaRPr>
          </a:p>
        </p:txBody>
      </p:sp>
    </p:spTree>
    <p:extLst>
      <p:ext uri="{BB962C8B-B14F-4D97-AF65-F5344CB8AC3E}">
        <p14:creationId xmlns:p14="http://schemas.microsoft.com/office/powerpoint/2010/main" val="3943855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310-5240</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720"/>
    </mc:Choice>
    <mc:Fallback xmlns="">
      <p:transition spd="slow" advTm="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999FF-3CFB-D2EE-BAF6-05DC5BD3DE5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31FDD6-E1FE-ABED-2A11-F4ABD6AE9B70}"/>
              </a:ext>
            </a:extLst>
          </p:cNvPr>
          <p:cNvSpPr txBox="1"/>
          <p:nvPr/>
        </p:nvSpPr>
        <p:spPr>
          <a:xfrm>
            <a:off x="644525" y="669925"/>
            <a:ext cx="1334020"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chemeClr val="accent1"/>
                </a:solidFill>
                <a:effectLst/>
                <a:uLnTx/>
                <a:uFillTx/>
                <a:latin typeface="Poppins Bold" panose="00000800000000000000" pitchFamily="2" charset="0"/>
                <a:ea typeface="+mn-ea"/>
                <a:cs typeface="Poppins Bold" panose="00000800000000000000" pitchFamily="2" charset="0"/>
              </a:rPr>
              <a:t>GPU</a:t>
            </a:r>
            <a:endParaRPr kumimoji="0" lang="en-US" sz="3200" b="0" i="0" u="none" strike="noStrike" kern="1200" cap="none" spc="0" normalizeH="0" baseline="0" noProof="0" dirty="0">
              <a:ln>
                <a:noFill/>
              </a:ln>
              <a:solidFill>
                <a:schemeClr val="accent1"/>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EAB38C7D-9812-5740-55B2-E8565A514CCA}"/>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528B806D-268B-A4C7-53F8-B99C94905F7E}"/>
              </a:ext>
            </a:extLst>
          </p:cNvPr>
          <p:cNvSpPr txBox="1"/>
          <p:nvPr/>
        </p:nvSpPr>
        <p:spPr>
          <a:xfrm>
            <a:off x="661426" y="2442487"/>
            <a:ext cx="3630215" cy="2118529"/>
          </a:xfrm>
          <a:prstGeom prst="rect">
            <a:avLst/>
          </a:prstGeom>
          <a:noFill/>
        </p:spPr>
        <p:txBody>
          <a:bodyPr wrap="square" rtlCol="0">
            <a:spAutoFit/>
          </a:bodyPr>
          <a:lstStyle/>
          <a:p>
            <a:pPr marL="171450" indent="-171450">
              <a:lnSpc>
                <a:spcPts val="1600"/>
              </a:lnSpc>
              <a:buFont typeface="Arial" panose="020B0604020202020204" pitchFamily="34" charset="0"/>
              <a:buChar char="•"/>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app.py</a:t>
            </a:r>
          </a:p>
          <a:p>
            <a:pPr marL="628650" lvl="1" indent="-171450">
              <a:lnSpc>
                <a:spcPts val="1600"/>
              </a:lnSpc>
              <a:buFont typeface="Arial" panose="020B0604020202020204" pitchFamily="34" charset="0"/>
              <a:buChar char="•"/>
              <a:defRPr/>
            </a:pPr>
            <a:r>
              <a:rPr lang="en-US" sz="700" dirty="0" err="1">
                <a:solidFill>
                  <a:prstClr val="black"/>
                </a:solidFill>
                <a:latin typeface="DM Sans" pitchFamily="2" charset="0"/>
                <a:ea typeface="Arimo" panose="020B0604020202020204" pitchFamily="34" charset="0"/>
                <a:cs typeface="Courier New" panose="02070309020205020404" pitchFamily="49" charset="0"/>
              </a:rPr>
              <a:t>PyTorch</a:t>
            </a:r>
            <a:r>
              <a:rPr lang="en-US" sz="700" dirty="0">
                <a:solidFill>
                  <a:prstClr val="black"/>
                </a:solidFill>
                <a:latin typeface="DM Sans" pitchFamily="2" charset="0"/>
                <a:ea typeface="Arimo" panose="020B0604020202020204" pitchFamily="34" charset="0"/>
                <a:cs typeface="Courier New" panose="02070309020205020404" pitchFamily="49" charset="0"/>
              </a:rPr>
              <a:t> demo showing tensor benchmarks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app.sh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Runs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app.py</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Logs results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/app/logs/gpu.log</a:t>
            </a:r>
          </a:p>
          <a:p>
            <a:pPr marL="171450" indent="-171450">
              <a:lnSpc>
                <a:spcPts val="1600"/>
              </a:lnSpc>
              <a:buFont typeface="Arial" panose="020B0604020202020204" pitchFamily="34" charset="0"/>
              <a:buChar char="•"/>
            </a:pPr>
            <a:r>
              <a:rPr lang="en-US" sz="800" b="1" dirty="0">
                <a:solidFill>
                  <a:prstClr val="black"/>
                </a:solidFill>
                <a:latin typeface="DM Sans" pitchFamily="2" charset="0"/>
                <a:ea typeface="Arimo" panose="020B0604020202020204" pitchFamily="34" charset="0"/>
                <a:cs typeface="Courier New" panose="02070309020205020404" pitchFamily="49" charset="0"/>
              </a:rPr>
              <a:t>loop.sh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 Executes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./app.sh</a:t>
            </a:r>
            <a:r>
              <a:rPr lang="en-US" sz="700" dirty="0">
                <a:solidFill>
                  <a:prstClr val="black"/>
                </a:solidFill>
                <a:latin typeface="DM Sans" pitchFamily="2" charset="0"/>
                <a:ea typeface="Arimo" panose="020B0604020202020204" pitchFamily="34" charset="0"/>
                <a:cs typeface="Courier New" panose="02070309020205020404" pitchFamily="49" charset="0"/>
              </a:rPr>
              <a:t> in a loop</a:t>
            </a:r>
          </a:p>
          <a:p>
            <a:pPr marL="171450" indent="-171450">
              <a:lnSpc>
                <a:spcPts val="1600"/>
              </a:lnSpc>
              <a:buFont typeface="Arial" panose="020B0604020202020204" pitchFamily="34" charset="0"/>
              <a:buChar char="•"/>
            </a:pPr>
            <a:r>
              <a:rPr lang="en-US" sz="800" b="1" dirty="0">
                <a:solidFill>
                  <a:prstClr val="black"/>
                </a:solidFill>
                <a:latin typeface="DM Sans" pitchFamily="2" charset="0"/>
                <a:ea typeface="Arimo" panose="020B0604020202020204" pitchFamily="34" charset="0"/>
                <a:cs typeface="Courier New" panose="02070309020205020404" pitchFamily="49" charset="0"/>
              </a:rPr>
              <a:t>docker-</a:t>
            </a:r>
            <a:r>
              <a:rPr lang="en-US" sz="800" b="1" dirty="0" err="1">
                <a:solidFill>
                  <a:prstClr val="black"/>
                </a:solidFill>
                <a:latin typeface="DM Sans" pitchFamily="2" charset="0"/>
                <a:ea typeface="Arimo" panose="020B0604020202020204" pitchFamily="34" charset="0"/>
                <a:cs typeface="Courier New" panose="02070309020205020404" pitchFamily="49" charset="0"/>
              </a:rPr>
              <a:t>compose.yml</a:t>
            </a:r>
            <a:endParaRPr lang="en-US" sz="800" b="1" dirty="0">
              <a:solidFill>
                <a:prstClr val="black"/>
              </a:solidFill>
              <a:latin typeface="DM Sans" pitchFamily="2" charset="0"/>
              <a:ea typeface="Arimo" panose="020B0604020202020204" pitchFamily="34" charset="0"/>
              <a:cs typeface="Courier New" panose="02070309020205020404" pitchFamily="49" charset="0"/>
            </a:endParaRP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Special directives to enable GPU</a:t>
            </a:r>
          </a:p>
          <a:p>
            <a:pPr marL="628650" lvl="1" indent="-171450">
              <a:lnSpc>
                <a:spcPts val="1600"/>
              </a:lnSpc>
              <a:buFont typeface="Arial" panose="020B0604020202020204" pitchFamily="34" charset="0"/>
              <a:buChar char="•"/>
            </a:pPr>
            <a:endParaRPr lang="en-US" sz="700" dirty="0">
              <a:solidFill>
                <a:prstClr val="black"/>
              </a:solidFill>
              <a:latin typeface="DM Sans" pitchFamily="2" charset="0"/>
              <a:ea typeface="Arimo" panose="020B0604020202020204" pitchFamily="34" charset="0"/>
              <a:cs typeface="Courier New" panose="02070309020205020404" pitchFamily="49" charset="0"/>
            </a:endParaRPr>
          </a:p>
        </p:txBody>
      </p:sp>
      <p:pic>
        <p:nvPicPr>
          <p:cNvPr id="6" name="Picture 5">
            <a:extLst>
              <a:ext uri="{FF2B5EF4-FFF2-40B4-BE49-F238E27FC236}">
                <a16:creationId xmlns:a16="http://schemas.microsoft.com/office/drawing/2014/main" id="{BCA532D4-38AD-6220-B83A-F9401EB9B6C9}"/>
              </a:ext>
            </a:extLst>
          </p:cNvPr>
          <p:cNvPicPr>
            <a:picLocks noChangeAspect="1"/>
          </p:cNvPicPr>
          <p:nvPr/>
        </p:nvPicPr>
        <p:blipFill>
          <a:blip r:embed="rId3"/>
          <a:stretch>
            <a:fillRect/>
          </a:stretch>
        </p:blipFill>
        <p:spPr>
          <a:xfrm>
            <a:off x="5924161" y="1612414"/>
            <a:ext cx="4930567" cy="3543607"/>
          </a:xfrm>
          <a:prstGeom prst="rect">
            <a:avLst/>
          </a:prstGeom>
        </p:spPr>
      </p:pic>
      <p:sp>
        <p:nvSpPr>
          <p:cNvPr id="3" name="TextBox 2">
            <a:extLst>
              <a:ext uri="{FF2B5EF4-FFF2-40B4-BE49-F238E27FC236}">
                <a16:creationId xmlns:a16="http://schemas.microsoft.com/office/drawing/2014/main" id="{BBBDF2F8-1CFA-933B-7215-7CEBA97D0E86}"/>
              </a:ext>
            </a:extLst>
          </p:cNvPr>
          <p:cNvSpPr txBox="1"/>
          <p:nvPr/>
        </p:nvSpPr>
        <p:spPr>
          <a:xfrm>
            <a:off x="661428" y="5320995"/>
            <a:ext cx="3630213" cy="473399"/>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Requires WSL2</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GPU driver needs to be greate</a:t>
            </a:r>
            <a:r>
              <a:rPr lang="en-GB" sz="600" dirty="0">
                <a:latin typeface="DM Sans" pitchFamily="2" charset="0"/>
                <a:ea typeface="Arimo" panose="020B0604020202020204" pitchFamily="34" charset="0"/>
                <a:cs typeface="Arimo" panose="020B0604020202020204" pitchFamily="34" charset="0"/>
              </a:rPr>
              <a:t>r than or equal to the version installed in the Docker image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682906A-C8BC-07D6-4535-357590D1E27E}"/>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Notes</a:t>
            </a:r>
          </a:p>
        </p:txBody>
      </p:sp>
      <p:pic>
        <p:nvPicPr>
          <p:cNvPr id="5" name="Picture 4" descr="A logo with a mountain and lines&#10;&#10;Description automatically generated with medium confidence">
            <a:extLst>
              <a:ext uri="{FF2B5EF4-FFF2-40B4-BE49-F238E27FC236}">
                <a16:creationId xmlns:a16="http://schemas.microsoft.com/office/drawing/2014/main" id="{BCB70EAC-9108-A74B-F55D-4856A5D57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114465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Take Aways</a:t>
            </a:r>
            <a:endParaRPr lang="en-US" sz="3200" dirty="0">
              <a:solidFill>
                <a:schemeClr val="accent2"/>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310-5240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574664"/>
            <a:ext cx="4969301" cy="2354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200" dirty="0">
                <a:latin typeface="Poppins Light" panose="00000400000000000000" pitchFamily="2" charset="0"/>
                <a:cs typeface="Poppins Light" panose="00000400000000000000" pitchFamily="2" charset="0"/>
              </a:rPr>
              <a:t>https://github.com/peaketl/open-source-success-presentation</a:t>
            </a:r>
          </a:p>
        </p:txBody>
      </p:sp>
    </p:spTree>
    <p:extLst>
      <p:ext uri="{BB962C8B-B14F-4D97-AF65-F5344CB8AC3E}">
        <p14:creationId xmlns:p14="http://schemas.microsoft.com/office/powerpoint/2010/main" val="19805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
        <p:nvSpPr>
          <p:cNvPr id="2" name="TextBox 1">
            <a:extLst>
              <a:ext uri="{FF2B5EF4-FFF2-40B4-BE49-F238E27FC236}">
                <a16:creationId xmlns:a16="http://schemas.microsoft.com/office/drawing/2014/main" id="{4F10B9DD-F74B-141E-B0F4-9FAABE933070}"/>
              </a:ext>
            </a:extLst>
          </p:cNvPr>
          <p:cNvSpPr txBox="1"/>
          <p:nvPr/>
        </p:nvSpPr>
        <p:spPr>
          <a:xfrm>
            <a:off x="644525" y="669925"/>
            <a:ext cx="132119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About</a:t>
            </a:r>
          </a:p>
          <a:p>
            <a:pPr>
              <a:lnSpc>
                <a:spcPts val="3300"/>
              </a:lnSpc>
            </a:pPr>
            <a:r>
              <a:rPr lang="en-GB" sz="3200" dirty="0">
                <a:solidFill>
                  <a:srgbClr val="00B0F0"/>
                </a:solidFill>
                <a:latin typeface="Poppins Bold" panose="00000800000000000000" pitchFamily="2" charset="0"/>
                <a:cs typeface="Poppins Bold" panose="00000800000000000000" pitchFamily="2" charset="0"/>
              </a:rPr>
              <a:t>Me</a:t>
            </a:r>
            <a:endParaRPr lang="en-US" sz="3200" dirty="0">
              <a:solidFill>
                <a:srgbClr val="00B0F0"/>
              </a:solidFill>
              <a:latin typeface="Poppins Bold" panose="00000800000000000000" pitchFamily="2" charset="0"/>
              <a:cs typeface="Poppins Bold" panose="00000800000000000000" pitchFamily="2" charset="0"/>
            </a:endParaRPr>
          </a:p>
        </p:txBody>
      </p:sp>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55657"/>
    </mc:Choice>
    <mc:Fallback xmlns="">
      <p:transition spd="slow" advTm="556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Development</a:t>
            </a:r>
            <a:endParaRPr lang="en-US" sz="3200" dirty="0">
              <a:solidFill>
                <a:schemeClr val="accent2"/>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Products like MySQL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124641"/>
    </mc:Choice>
    <mc:Fallback xmlns="">
      <p:transition spd="slow" advTm="1246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Comparison</a:t>
            </a:r>
            <a:endParaRPr lang="en-US" sz="3200" dirty="0">
              <a:solidFill>
                <a:schemeClr val="accent3"/>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pic>
        <p:nvPicPr>
          <p:cNvPr id="9" name="Picture 8" descr="A logo with a mountain and lines&#10;&#10;Description automatically generated with medium confidence">
            <a:extLst>
              <a:ext uri="{FF2B5EF4-FFF2-40B4-BE49-F238E27FC236}">
                <a16:creationId xmlns:a16="http://schemas.microsoft.com/office/drawing/2014/main" id="{3A4B0C39-2C47-AA20-2D81-42404353E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3082606056"/>
      </p:ext>
    </p:extLst>
  </p:cSld>
  <p:clrMapOvr>
    <a:masterClrMapping/>
  </p:clrMapOvr>
  <mc:AlternateContent xmlns:mc="http://schemas.openxmlformats.org/markup-compatibility/2006" xmlns:p14="http://schemas.microsoft.com/office/powerpoint/2010/main">
    <mc:Choice Requires="p14">
      <p:transition spd="slow" p14:dur="2000" advTm="268118"/>
    </mc:Choice>
    <mc:Fallback xmlns="">
      <p:transition spd="slow" advTm="2681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1157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Stack</a:t>
            </a:r>
            <a:endParaRPr lang="en-US" sz="3200" dirty="0">
              <a:solidFill>
                <a:schemeClr val="accent4"/>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2" name="Group 1">
            <a:extLst>
              <a:ext uri="{FF2B5EF4-FFF2-40B4-BE49-F238E27FC236}">
                <a16:creationId xmlns:a16="http://schemas.microsoft.com/office/drawing/2014/main" id="{2178D781-4CD2-A6F0-E15C-CE5F9C2B2FBC}"/>
              </a:ext>
            </a:extLst>
          </p:cNvPr>
          <p:cNvGrpSpPr/>
          <p:nvPr/>
        </p:nvGrpSpPr>
        <p:grpSpPr>
          <a:xfrm>
            <a:off x="6412567" y="1229077"/>
            <a:ext cx="5377619" cy="4716817"/>
            <a:chOff x="6412567" y="1229077"/>
            <a:chExt cx="5377619" cy="4716817"/>
          </a:xfrm>
        </p:grpSpPr>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grpSp>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111659"/>
    </mc:Choice>
    <mc:Fallback xmlns="">
      <p:transition spd="slow" advTm="111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1"/>
                </a:solidFill>
                <a:latin typeface="Poppins Bold" panose="00000800000000000000" pitchFamily="2" charset="0"/>
                <a:cs typeface="Poppins Bold" panose="00000800000000000000" pitchFamily="2" charset="0"/>
              </a:rPr>
              <a:t>WSL</a:t>
            </a: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6807029" y="1637667"/>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6770085" y="4404990"/>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pic>
        <p:nvPicPr>
          <p:cNvPr id="5" name="Picture 4" descr="A logo with a mountain and lines&#10;&#10;Description automatically generated with medium confidence">
            <a:extLst>
              <a:ext uri="{FF2B5EF4-FFF2-40B4-BE49-F238E27FC236}">
                <a16:creationId xmlns:a16="http://schemas.microsoft.com/office/drawing/2014/main" id="{903DDF1C-CA1A-29AA-4E5A-0DA87821DA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6220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2"/>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72926"/>
    </mc:Choice>
    <mc:Fallback xmlns="">
      <p:transition spd="slow" advTm="729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Web Application</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7059220" y="1471620"/>
            <a:ext cx="3534887" cy="2454303"/>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chemeClr val="accent4"/>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chemeClr val="accent4"/>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7003804" y="4195753"/>
            <a:ext cx="3746940" cy="2454303"/>
          </a:xfrm>
          <a:prstGeom prst="rect">
            <a:avLst/>
          </a:prstGeom>
          <a:ln w="19050">
            <a:solidFill>
              <a:schemeClr val="tx1"/>
            </a:solidFill>
          </a:ln>
        </p:spPr>
      </p:pic>
      <p:pic>
        <p:nvPicPr>
          <p:cNvPr id="3" name="Picture 2" descr="A logo with a mountain and lines&#10;&#10;Description automatically generated with medium confidence">
            <a:extLst>
              <a:ext uri="{FF2B5EF4-FFF2-40B4-BE49-F238E27FC236}">
                <a16:creationId xmlns:a16="http://schemas.microsoft.com/office/drawing/2014/main" id="{2E272C7B-2CF0-1A2C-6228-89EA61DCB1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3185998450"/>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13995</TotalTime>
  <Words>1232</Words>
  <Application>Microsoft Office PowerPoint</Application>
  <PresentationFormat>Widescreen</PresentationFormat>
  <Paragraphs>183</Paragraphs>
  <Slides>12</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608</cp:revision>
  <cp:lastPrinted>2025-04-14T16:51:09Z</cp:lastPrinted>
  <dcterms:created xsi:type="dcterms:W3CDTF">2024-06-22T09:42:13Z</dcterms:created>
  <dcterms:modified xsi:type="dcterms:W3CDTF">2025-04-14T16:58:10Z</dcterms:modified>
</cp:coreProperties>
</file>